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790" r:id="rId2"/>
  </p:sldMasterIdLst>
  <p:sldIdLst>
    <p:sldId id="303" r:id="rId3"/>
    <p:sldId id="258" r:id="rId4"/>
    <p:sldId id="273" r:id="rId5"/>
    <p:sldId id="289" r:id="rId6"/>
    <p:sldId id="290" r:id="rId7"/>
    <p:sldId id="294" r:id="rId8"/>
    <p:sldId id="312" r:id="rId9"/>
    <p:sldId id="313" r:id="rId10"/>
    <p:sldId id="314" r:id="rId11"/>
    <p:sldId id="315" r:id="rId12"/>
    <p:sldId id="316" r:id="rId13"/>
    <p:sldId id="317" r:id="rId14"/>
    <p:sldId id="304" r:id="rId15"/>
    <p:sldId id="305" r:id="rId16"/>
    <p:sldId id="306" r:id="rId17"/>
    <p:sldId id="310" r:id="rId18"/>
    <p:sldId id="279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3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4735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373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598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54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2633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7328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5530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5219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6017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60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43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3927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10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95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98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85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252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368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62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22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04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218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3219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80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773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37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157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8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877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465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60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0778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922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4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ADDEB-9812-4182-84FA-02EBBA646D02}" type="datetimeFigureOut">
              <a:rPr lang="en-AU" smtClean="0"/>
              <a:t>15/03/2020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BE64-CF3C-408A-898F-B172CB12BAE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9417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32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88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7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9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243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54296" y="963613"/>
            <a:ext cx="6013703" cy="4149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Unit 7: Sports, Recreation and leisure Activities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Weeks 4 - 6 </a:t>
            </a:r>
          </a:p>
        </p:txBody>
      </p:sp>
    </p:spTree>
    <p:extLst>
      <p:ext uri="{BB962C8B-B14F-4D97-AF65-F5344CB8AC3E}">
        <p14:creationId xmlns:p14="http://schemas.microsoft.com/office/powerpoint/2010/main" val="380918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F7E81A-F5E3-4A65-9244-286A918D8A86}"/>
              </a:ext>
            </a:extLst>
          </p:cNvPr>
          <p:cNvSpPr/>
          <p:nvPr/>
        </p:nvSpPr>
        <p:spPr>
          <a:xfrm>
            <a:off x="5897217" y="3562942"/>
            <a:ext cx="44262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Inside</a:t>
            </a:r>
            <a:r>
              <a:rPr lang="en-US" sz="2000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inside out: with the inner side out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268C6-2BB0-41E7-A11E-AF8B91A4A047}"/>
              </a:ext>
            </a:extLst>
          </p:cNvPr>
          <p:cNvSpPr/>
          <p:nvPr/>
        </p:nvSpPr>
        <p:spPr>
          <a:xfrm>
            <a:off x="5897217" y="309626"/>
            <a:ext cx="6096000" cy="29854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Up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up in the air: uncertain (with regard to the outcome of a situation) </a:t>
            </a:r>
          </a:p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With</a:t>
            </a:r>
            <a:r>
              <a:rPr lang="en-US" sz="2000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with the naked eye: without the use of a lens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with regard/respect to: concerning; about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with a vengeance: more than usual; angrily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Within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within reason: that is reasonable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D94DBE-FFFF-46F6-B131-35287936D44F}"/>
              </a:ext>
            </a:extLst>
          </p:cNvPr>
          <p:cNvSpPr/>
          <p:nvPr/>
        </p:nvSpPr>
        <p:spPr>
          <a:xfrm>
            <a:off x="1285461" y="309626"/>
            <a:ext cx="442622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To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to a certain extent: partly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Under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under one's breath: in a whisper; not intending to be heard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under the circumstances: because of the current situation/circumstance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under control: able to be controlled or influenced (opposites: out of control/out of hand)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under fire: being shot at; being criticized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under the impression that: having the idea/belief that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under the influence of: affected by (usually alcohol or drugs) </a:t>
            </a:r>
          </a:p>
        </p:txBody>
      </p:sp>
    </p:spTree>
    <p:extLst>
      <p:ext uri="{BB962C8B-B14F-4D97-AF65-F5344CB8AC3E}">
        <p14:creationId xmlns:p14="http://schemas.microsoft.com/office/powerpoint/2010/main" val="24412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CC9EA-2533-4AE3-B99E-FDCD9707E804}"/>
              </a:ext>
            </a:extLst>
          </p:cNvPr>
          <p:cNvSpPr/>
          <p:nvPr/>
        </p:nvSpPr>
        <p:spPr>
          <a:xfrm>
            <a:off x="1364973" y="105371"/>
            <a:ext cx="987286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On</a:t>
            </a:r>
            <a:r>
              <a:rPr lang="en-US" sz="2000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account of: because of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the air: in the process of broadcasting (on radio or television)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all fours: (people) on hands and knees; (animals) on all four feet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demand: when requested or demanded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fire: burning; in flames (not burning as in turning black from staying in the oven too long)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hand: available; in stock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the lookout: watchful 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one's own: alone; without assistance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the other hand: alternatively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purpose: deliberately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sale: being sold at a reduced price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second thought: after thinking further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the spur of the moment: spontaneously; on a sudden impulse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time: at the correct time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on the verge of: very close to (an achievement) </a:t>
            </a:r>
          </a:p>
          <a:p>
            <a:endParaRPr lang="en-US" sz="2000" dirty="0">
              <a:solidFill>
                <a:srgbClr val="FF000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1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DB1A26-AEE2-44C9-8D60-30FC870B9D2E}"/>
              </a:ext>
            </a:extLst>
          </p:cNvPr>
          <p:cNvSpPr/>
          <p:nvPr/>
        </p:nvSpPr>
        <p:spPr>
          <a:xfrm>
            <a:off x="1537252" y="187479"/>
            <a:ext cx="94885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Out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the blue: unexpectedly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breath: panting from a shortage of oxygen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character: different from a person's known character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order: not functioning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the ordinary: unusual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practice: unable to do something as well as one once could because of lack of recent practice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the question: not to be considered; not an option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shape: not in top physical condition because of lack of exercise (opposite: in shape)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sight: not able to be seen; hidden (opposite: in sight)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town: not in the city/town where one normally resides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tune: (of music/musical instruments) not at the correct pitch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out of work: unemployed </a:t>
            </a:r>
          </a:p>
        </p:txBody>
      </p:sp>
    </p:spTree>
    <p:extLst>
      <p:ext uri="{BB962C8B-B14F-4D97-AF65-F5344CB8AC3E}">
        <p14:creationId xmlns:p14="http://schemas.microsoft.com/office/powerpoint/2010/main" val="1742142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1234" y="147484"/>
            <a:ext cx="9833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CloudCampus</a:t>
            </a:r>
          </a:p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4.4 Week 4, Lesson 2; In-class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31235" y="2517058"/>
            <a:ext cx="983311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Grammar</a:t>
            </a:r>
          </a:p>
          <a:p>
            <a:pPr marL="36900" indent="0">
              <a:buNone/>
            </a:pPr>
            <a:endParaRPr lang="en-US" sz="2400" b="1" dirty="0">
              <a:solidFill>
                <a:srgbClr val="FF0000"/>
              </a:solidFill>
              <a:highlight>
                <a:srgbClr val="C0C0C0"/>
              </a:highlight>
            </a:endParaRP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Introduction: </a:t>
            </a:r>
            <a:r>
              <a:rPr lang="en-US" sz="2400" dirty="0">
                <a:solidFill>
                  <a:srgbClr val="FF0000"/>
                </a:solidFill>
                <a:highlight>
                  <a:srgbClr val="C0C0C0"/>
                </a:highlight>
              </a:rPr>
              <a:t>The following activities are from pp. 132 – 133 (exercise 8) in your textbook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Purpose: </a:t>
            </a:r>
            <a:r>
              <a:rPr lang="en-US" sz="2400" dirty="0">
                <a:solidFill>
                  <a:srgbClr val="FF0000"/>
                </a:solidFill>
                <a:highlight>
                  <a:srgbClr val="C0C0C0"/>
                </a:highlight>
              </a:rPr>
              <a:t>This task will help you practice prepositional idioms and reading comprehension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Task: </a:t>
            </a:r>
            <a:r>
              <a:rPr lang="en-US" sz="2400" dirty="0">
                <a:solidFill>
                  <a:srgbClr val="FF0000"/>
                </a:solidFill>
                <a:highlight>
                  <a:srgbClr val="C0C0C0"/>
                </a:highlight>
              </a:rPr>
              <a:t>Read the text and complete the activities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Time: </a:t>
            </a:r>
            <a:r>
              <a:rPr lang="en-US" sz="2400" dirty="0">
                <a:solidFill>
                  <a:srgbClr val="FF0000"/>
                </a:solidFill>
                <a:highlight>
                  <a:srgbClr val="C0C0C0"/>
                </a:highlight>
              </a:rPr>
              <a:t>10 - 15 minutes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Next: </a:t>
            </a:r>
            <a:r>
              <a:rPr lang="en-US" sz="2400" dirty="0">
                <a:solidFill>
                  <a:srgbClr val="FF0000"/>
                </a:solidFill>
                <a:highlight>
                  <a:srgbClr val="C0C0C0"/>
                </a:highlight>
              </a:rPr>
              <a:t>Complete the post-class activity 4.5 Week 4, Lesson 2</a:t>
            </a:r>
          </a:p>
        </p:txBody>
      </p:sp>
    </p:spTree>
    <p:extLst>
      <p:ext uri="{BB962C8B-B14F-4D97-AF65-F5344CB8AC3E}">
        <p14:creationId xmlns:p14="http://schemas.microsoft.com/office/powerpoint/2010/main" val="361007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310" y="147484"/>
            <a:ext cx="11739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CloudCampus</a:t>
            </a:r>
          </a:p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 Week 4, Lesson 2; In-class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4" y="2133600"/>
            <a:ext cx="10005393" cy="41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4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310" y="147484"/>
            <a:ext cx="117397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CloudCampus</a:t>
            </a:r>
          </a:p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4.4 Week 4, Lesson 2</a:t>
            </a:r>
            <a:r>
              <a:rPr lang="en-US" sz="4800" b="1" dirty="0">
                <a:solidFill>
                  <a:srgbClr val="00B0F0"/>
                </a:solidFill>
              </a:rPr>
              <a:t>;</a:t>
            </a:r>
            <a:r>
              <a:rPr lang="en-US" sz="6000" b="1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934" y="2080591"/>
            <a:ext cx="8979570" cy="43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8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310" y="147484"/>
            <a:ext cx="11739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CloudCampus</a:t>
            </a:r>
          </a:p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4.4 Week 4, Lesson 2; Post-class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3356" y="2517058"/>
            <a:ext cx="97826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Grammar</a:t>
            </a:r>
          </a:p>
          <a:p>
            <a:pPr marL="3690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Introduction: </a:t>
            </a:r>
            <a:r>
              <a:rPr lang="en-US" sz="2400" dirty="0">
                <a:solidFill>
                  <a:srgbClr val="FF0000"/>
                </a:solidFill>
                <a:highlight>
                  <a:srgbClr val="C0C0C0"/>
                </a:highlight>
              </a:rPr>
              <a:t>What do you remember about prepositional idioms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Purpose: </a:t>
            </a:r>
            <a:r>
              <a:rPr lang="en-US" sz="2400" dirty="0">
                <a:solidFill>
                  <a:srgbClr val="FF0000"/>
                </a:solidFill>
                <a:highlight>
                  <a:srgbClr val="C0C0C0"/>
                </a:highlight>
              </a:rPr>
              <a:t>To practice using prepositional idioms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Task: </a:t>
            </a:r>
            <a:r>
              <a:rPr lang="en-US" sz="2400" dirty="0">
                <a:solidFill>
                  <a:srgbClr val="FF0000"/>
                </a:solidFill>
                <a:highlight>
                  <a:srgbClr val="C0C0C0"/>
                </a:highlight>
              </a:rPr>
              <a:t>Complete the activity selecting the correct preposition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Time: </a:t>
            </a:r>
            <a:r>
              <a:rPr lang="en-US" sz="2400" dirty="0">
                <a:solidFill>
                  <a:srgbClr val="FF0000"/>
                </a:solidFill>
                <a:highlight>
                  <a:srgbClr val="C0C0C0"/>
                </a:highlight>
              </a:rPr>
              <a:t>5 – 10 minutes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Next: </a:t>
            </a:r>
            <a:r>
              <a:rPr lang="en-US" sz="2400" dirty="0">
                <a:solidFill>
                  <a:srgbClr val="FF0000"/>
                </a:solidFill>
                <a:highlight>
                  <a:srgbClr val="C0C0C0"/>
                </a:highlight>
              </a:rPr>
              <a:t>Revise any of the words that you are not familiar with</a:t>
            </a:r>
          </a:p>
        </p:txBody>
      </p:sp>
    </p:spTree>
    <p:extLst>
      <p:ext uri="{BB962C8B-B14F-4D97-AF65-F5344CB8AC3E}">
        <p14:creationId xmlns:p14="http://schemas.microsoft.com/office/powerpoint/2010/main" val="1902292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DF72-E38A-459F-929E-40CC93AD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22" y="260252"/>
            <a:ext cx="10789919" cy="898625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Weeks 4 - 6 Lesson 3 Pre-Class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1DE30-0CA3-4B3B-9887-65D7BEAEF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423" y="1378634"/>
            <a:ext cx="5475214" cy="521911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Master Teacher Video: Week 3: Lesson</a:t>
            </a:r>
          </a:p>
          <a:p>
            <a:pPr marL="36900" indent="0">
              <a:buNone/>
            </a:pPr>
            <a:r>
              <a:rPr lang="en-US" dirty="0"/>
              <a:t>Introduction: The following activity is from p. 126 (Exercise 2) in your textbook.</a:t>
            </a:r>
          </a:p>
          <a:p>
            <a:pPr marL="36900" indent="0">
              <a:buNone/>
            </a:pPr>
            <a:r>
              <a:rPr lang="en-US" dirty="0"/>
              <a:t>Purpose: This task will help develop your vocabulary and writing skills </a:t>
            </a:r>
          </a:p>
          <a:p>
            <a:pPr marL="36900" indent="0">
              <a:buNone/>
            </a:pPr>
            <a:r>
              <a:rPr lang="en-US" dirty="0"/>
              <a:t>Task: To write a short paragraph (approximately 50-80 words) about the results of the in-class survey.</a:t>
            </a:r>
          </a:p>
          <a:p>
            <a:pPr marL="36900" indent="0">
              <a:buNone/>
            </a:pPr>
            <a:r>
              <a:rPr lang="en-US" dirty="0"/>
              <a:t>Time: 15-20 minutes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AEBE3-2154-4272-B0FD-8567AA8FB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1378634"/>
            <a:ext cx="5475214" cy="521911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b="1" dirty="0"/>
              <a:t>Drag the words into the correct boxes</a:t>
            </a:r>
          </a:p>
          <a:p>
            <a:pPr marL="36900" indent="0">
              <a:buNone/>
            </a:pPr>
            <a:r>
              <a:rPr lang="en-US" dirty="0"/>
              <a:t>1. most - </a:t>
            </a:r>
            <a:r>
              <a:rPr lang="en-US" dirty="0">
                <a:solidFill>
                  <a:srgbClr val="00B0F0"/>
                </a:solidFill>
              </a:rPr>
              <a:t>greatest in amount</a:t>
            </a:r>
          </a:p>
          <a:p>
            <a:pPr marL="36900" indent="0">
              <a:buNone/>
            </a:pPr>
            <a:r>
              <a:rPr lang="en-US" dirty="0"/>
              <a:t>2. many - </a:t>
            </a:r>
            <a:r>
              <a:rPr lang="en-US" dirty="0">
                <a:solidFill>
                  <a:srgbClr val="00B0F0"/>
                </a:solidFill>
              </a:rPr>
              <a:t>a large number</a:t>
            </a:r>
          </a:p>
          <a:p>
            <a:pPr marL="36900" indent="0">
              <a:buNone/>
            </a:pPr>
            <a:r>
              <a:rPr lang="en-US" dirty="0"/>
              <a:t>3. several - </a:t>
            </a:r>
            <a:r>
              <a:rPr lang="en-US" dirty="0">
                <a:solidFill>
                  <a:srgbClr val="00B0F0"/>
                </a:solidFill>
              </a:rPr>
              <a:t>more than 2 but not many</a:t>
            </a:r>
          </a:p>
          <a:p>
            <a:pPr marL="36900" indent="0">
              <a:buNone/>
            </a:pPr>
            <a:r>
              <a:rPr lang="en-US" dirty="0"/>
              <a:t>4. a couple - </a:t>
            </a:r>
            <a:r>
              <a:rPr lang="en-US" dirty="0">
                <a:solidFill>
                  <a:srgbClr val="00B0F0"/>
                </a:solidFill>
              </a:rPr>
              <a:t>usually 2</a:t>
            </a:r>
          </a:p>
          <a:p>
            <a:pPr marL="36900" indent="0">
              <a:buNone/>
            </a:pPr>
            <a:r>
              <a:rPr lang="en-US" dirty="0"/>
              <a:t>5. a few - </a:t>
            </a:r>
            <a:r>
              <a:rPr lang="en-US" dirty="0">
                <a:solidFill>
                  <a:srgbClr val="00B0F0"/>
                </a:solidFill>
              </a:rPr>
              <a:t>a small number</a:t>
            </a:r>
          </a:p>
          <a:p>
            <a:pPr marL="36900" indent="0">
              <a:buNone/>
            </a:pPr>
            <a:r>
              <a:rPr lang="en-US" dirty="0"/>
              <a:t>6. some - </a:t>
            </a:r>
            <a:r>
              <a:rPr lang="en-US" dirty="0">
                <a:solidFill>
                  <a:srgbClr val="00B0F0"/>
                </a:solidFill>
              </a:rPr>
              <a:t>at least a small number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22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E91A-FC2F-4669-AD1D-264896128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3" y="253218"/>
            <a:ext cx="7568419" cy="813583"/>
          </a:xfrm>
        </p:spPr>
        <p:txBody>
          <a:bodyPr/>
          <a:lstStyle/>
          <a:p>
            <a:r>
              <a:rPr lang="en-US" b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Weeks 4 - 6 Lesson 3 Pre-Class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669D-0D33-4A5C-807E-11967170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1294228"/>
            <a:ext cx="11690252" cy="531055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b="1" dirty="0"/>
              <a:t>Student leisure activities:</a:t>
            </a:r>
          </a:p>
          <a:p>
            <a:pPr marL="36900" indent="0">
              <a:buNone/>
            </a:pPr>
            <a:r>
              <a:rPr lang="en-US" dirty="0"/>
              <a:t>read                              5     5%</a:t>
            </a:r>
          </a:p>
          <a:p>
            <a:pPr marL="36900" indent="0">
              <a:buNone/>
            </a:pPr>
            <a:r>
              <a:rPr lang="en-US" dirty="0"/>
              <a:t>listen to music             32   32%</a:t>
            </a:r>
          </a:p>
          <a:p>
            <a:pPr marL="36900" indent="0">
              <a:buNone/>
            </a:pPr>
            <a:r>
              <a:rPr lang="en-US" dirty="0"/>
              <a:t>watch tv                         1    1%</a:t>
            </a:r>
          </a:p>
          <a:p>
            <a:pPr marL="36900" indent="0">
              <a:buNone/>
            </a:pPr>
            <a:r>
              <a:rPr lang="en-US" dirty="0"/>
              <a:t>play video games        10   10%</a:t>
            </a:r>
          </a:p>
          <a:p>
            <a:pPr marL="36900" indent="0">
              <a:buNone/>
            </a:pPr>
            <a:r>
              <a:rPr lang="en-US" dirty="0"/>
              <a:t>browse internet           52   52%    </a:t>
            </a:r>
          </a:p>
          <a:p>
            <a:pPr marL="36900" indent="0">
              <a:buNone/>
            </a:pPr>
            <a:r>
              <a:rPr lang="en-US" dirty="0"/>
              <a:t>The paragraph below summarizes the above survey data.</a:t>
            </a:r>
          </a:p>
          <a:p>
            <a:pPr marL="36900" indent="0">
              <a:buNone/>
            </a:pPr>
            <a:r>
              <a:rPr lang="en-US" dirty="0"/>
              <a:t>Drag the words into the correct boxes to complete the summary of the survey data. </a:t>
            </a:r>
          </a:p>
          <a:p>
            <a:pPr marL="36900" indent="0">
              <a:buNone/>
            </a:pPr>
            <a:r>
              <a:rPr lang="en-US" dirty="0">
                <a:solidFill>
                  <a:srgbClr val="00B0F0"/>
                </a:solidFill>
              </a:rPr>
              <a:t>Most</a:t>
            </a:r>
            <a:r>
              <a:rPr lang="en-US" dirty="0"/>
              <a:t> students in the class browse the internet during their leisure time while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, 32%, prefer to listen to music. </a:t>
            </a:r>
            <a:r>
              <a:rPr lang="en-US" dirty="0">
                <a:solidFill>
                  <a:srgbClr val="00B0F0"/>
                </a:solidFill>
              </a:rPr>
              <a:t>Some </a:t>
            </a:r>
            <a:r>
              <a:rPr lang="en-US" dirty="0"/>
              <a:t>play video games, a </a:t>
            </a:r>
            <a:r>
              <a:rPr lang="en-US" dirty="0">
                <a:solidFill>
                  <a:srgbClr val="00B0F0"/>
                </a:solidFill>
              </a:rPr>
              <a:t>few</a:t>
            </a:r>
            <a:r>
              <a:rPr lang="en-US" dirty="0"/>
              <a:t> read </a:t>
            </a:r>
            <a:r>
              <a:rPr lang="en-US" dirty="0">
                <a:solidFill>
                  <a:srgbClr val="00B0F0"/>
                </a:solidFill>
              </a:rPr>
              <a:t>and only </a:t>
            </a:r>
            <a:r>
              <a:rPr lang="en-US" dirty="0"/>
              <a:t>1% watch TV.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AEDF8F0-6CA0-403E-8775-1E9959268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1674055"/>
            <a:ext cx="5910775" cy="21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C51FBD-BCC9-4B88-90DC-523E6C71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83" y="68263"/>
            <a:ext cx="10626834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085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8712" y="147484"/>
            <a:ext cx="9607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CloudCampus – Week 4, Lesson 2; Weekly 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35965" y="2517058"/>
            <a:ext cx="736820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>
              <a:buNone/>
            </a:pPr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Unit 7 Sports &amp; Leisure (Parts A &amp; B)</a:t>
            </a:r>
          </a:p>
          <a:p>
            <a:pPr marL="36900" indent="0">
              <a:buNone/>
            </a:pPr>
            <a:endParaRPr lang="en-US" sz="2400" b="1" dirty="0">
              <a:solidFill>
                <a:srgbClr val="FFC000"/>
              </a:solidFill>
              <a:highlight>
                <a:srgbClr val="C0C0C0"/>
              </a:highlight>
            </a:endParaRPr>
          </a:p>
          <a:p>
            <a:pPr marL="36900" indent="0">
              <a:buNone/>
            </a:pPr>
            <a:r>
              <a:rPr lang="en-US" sz="3000" b="1" dirty="0">
                <a:solidFill>
                  <a:srgbClr val="FF0000"/>
                </a:solidFill>
                <a:highlight>
                  <a:srgbClr val="C0C0C0"/>
                </a:highlight>
              </a:rPr>
              <a:t>By the end of this week you will be able to:</a:t>
            </a:r>
          </a:p>
          <a:p>
            <a:pPr marL="3798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Listen &amp; take notes</a:t>
            </a:r>
          </a:p>
          <a:p>
            <a:pPr marL="3798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Write a structured paragraph</a:t>
            </a:r>
          </a:p>
          <a:p>
            <a:pPr marL="3798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Summarise information</a:t>
            </a:r>
          </a:p>
          <a:p>
            <a:pPr marL="3798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Use prepositional idioms</a:t>
            </a:r>
          </a:p>
          <a:p>
            <a:pPr marL="3798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Read &amp; comprehend a variety of texts</a:t>
            </a:r>
          </a:p>
          <a:p>
            <a:pPr marL="3798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Use connectives for paragraph &amp; essay cohesion</a:t>
            </a:r>
          </a:p>
          <a:p>
            <a:pPr marL="3798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Contribute in a group discussion</a:t>
            </a:r>
          </a:p>
        </p:txBody>
      </p:sp>
    </p:spTree>
    <p:extLst>
      <p:ext uri="{BB962C8B-B14F-4D97-AF65-F5344CB8AC3E}">
        <p14:creationId xmlns:p14="http://schemas.microsoft.com/office/powerpoint/2010/main" val="362020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06EE9A-8A87-4CA0-AB04-FCCF812BB2C7}"/>
              </a:ext>
            </a:extLst>
          </p:cNvPr>
          <p:cNvSpPr/>
          <p:nvPr/>
        </p:nvSpPr>
        <p:spPr>
          <a:xfrm>
            <a:off x="182878" y="3130791"/>
            <a:ext cx="115636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Many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countries competed in the winter Olympics: Alpine skiing.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While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the United States won the most medals, with a total of 8. Norway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Austria came in equal second, with both countries winning a total of 4 medals.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couple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of countries came in equal third, winning a total of 3 medals each.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Few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countries won two medals for their countries. Finally,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some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countries only won 1 medal for their country.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484EE4-4989-488A-873E-ED7AE9A62017}"/>
              </a:ext>
            </a:extLst>
          </p:cNvPr>
          <p:cNvSpPr/>
          <p:nvPr/>
        </p:nvSpPr>
        <p:spPr>
          <a:xfrm>
            <a:off x="182879" y="122015"/>
            <a:ext cx="1114161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Goudy Old Style"/>
                <a:ea typeface="+mn-ea"/>
                <a:cs typeface="+mn-cs"/>
              </a:rPr>
              <a:t>Lesson 3 Weeks 4 - 6 In-class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9A5A52-FEB7-4CC7-B88E-409727293D72}"/>
              </a:ext>
            </a:extLst>
          </p:cNvPr>
          <p:cNvSpPr/>
          <p:nvPr/>
        </p:nvSpPr>
        <p:spPr>
          <a:xfrm>
            <a:off x="182879" y="1088797"/>
            <a:ext cx="115636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In this lesson you will complete pages 125-126 (Exercises 1 &amp; 2)  of your textbook. The focus of the lesson will be on collecting and summarizing survey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1. Read the information on the previous slide about the 2010 winter Olympics, Alpine Skiing medal results. Choose the correct word to complete the summary below: Summarizing results</a:t>
            </a:r>
          </a:p>
        </p:txBody>
      </p:sp>
    </p:spTree>
    <p:extLst>
      <p:ext uri="{BB962C8B-B14F-4D97-AF65-F5344CB8AC3E}">
        <p14:creationId xmlns:p14="http://schemas.microsoft.com/office/powerpoint/2010/main" val="306756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BD86FB-E4BC-4886-B649-FE94F8A0CE86}"/>
              </a:ext>
            </a:extLst>
          </p:cNvPr>
          <p:cNvSpPr/>
          <p:nvPr/>
        </p:nvSpPr>
        <p:spPr>
          <a:xfrm>
            <a:off x="248529" y="334499"/>
            <a:ext cx="116949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2. Read the information below about what sport people play. Complete the summary below.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7AA94-1FDD-4302-A489-D97CF5427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0" y="1702191"/>
            <a:ext cx="7502768" cy="48213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DF06F2-EF32-4F95-8C94-C129FD55CE5F}"/>
              </a:ext>
            </a:extLst>
          </p:cNvPr>
          <p:cNvSpPr/>
          <p:nvPr/>
        </p:nvSpPr>
        <p:spPr>
          <a:xfrm>
            <a:off x="8046720" y="1319601"/>
            <a:ext cx="36857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most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popular sport is soccer with 28%.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Although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a lot of people, also like to play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basketball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with a percentage of 23%. Many people also like to play tennis with a percentage of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15%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. Only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10%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of people said they liked to play badminton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golf. Also,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few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people also said they like to go swimming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walking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, with both sports getting a percentage of 7%. </a:t>
            </a:r>
          </a:p>
        </p:txBody>
      </p:sp>
    </p:spTree>
    <p:extLst>
      <p:ext uri="{BB962C8B-B14F-4D97-AF65-F5344CB8AC3E}">
        <p14:creationId xmlns:p14="http://schemas.microsoft.com/office/powerpoint/2010/main" val="39856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295AB-B299-48D9-BD7F-2C20DC38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US" sz="3600" b="1" dirty="0">
                <a:solidFill>
                  <a:srgbClr val="00B0F0"/>
                </a:solidFill>
              </a:rPr>
              <a:t>3. Summarize the results of the in-class survey on sport and leisure, that you have done with your teacher.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126BF8-01E2-40BB-85E6-B4D612AD3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36" y="2196186"/>
            <a:ext cx="10353762" cy="144952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39779-FDB2-47F9-B593-E976CAB4017F}"/>
              </a:ext>
            </a:extLst>
          </p:cNvPr>
          <p:cNvSpPr/>
          <p:nvPr/>
        </p:nvSpPr>
        <p:spPr>
          <a:xfrm>
            <a:off x="1026335" y="3940076"/>
            <a:ext cx="103537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Writing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Introduction: The following activity is from p. 126 (Exercise 2) in your textbook.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Purpose: This task will help develop your vocabulary and writing skills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Task: To write a short paragraph (approximately 50-80 words) about the results of the in-class survey.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Time: 15-20 minutes</a:t>
            </a:r>
          </a:p>
        </p:txBody>
      </p:sp>
    </p:spTree>
    <p:extLst>
      <p:ext uri="{BB962C8B-B14F-4D97-AF65-F5344CB8AC3E}">
        <p14:creationId xmlns:p14="http://schemas.microsoft.com/office/powerpoint/2010/main" val="1997912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C809E1-5F2B-4405-9850-C5C4DE80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5" y="239152"/>
            <a:ext cx="11029071" cy="90033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B0F0"/>
                </a:solidFill>
              </a:rPr>
              <a:t>Weeks 4 - 6 Lesson 3 Post-Class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3DB2B9-873C-431C-8463-D3A2B15F7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5546" y="1758462"/>
            <a:ext cx="5369167" cy="472674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73DE-2E29-4BD9-9B30-87861A293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287" y="1758462"/>
            <a:ext cx="6035039" cy="47267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lstStyle/>
          <a:p>
            <a:pPr marL="36900" indent="0" algn="l">
              <a:lnSpc>
                <a:spcPct val="100000"/>
              </a:lnSpc>
              <a:buNone/>
            </a:pPr>
            <a:r>
              <a:rPr lang="en-US" sz="2400" dirty="0"/>
              <a:t>Vocabulary </a:t>
            </a:r>
          </a:p>
          <a:p>
            <a:pPr marL="36900" indent="0" algn="l">
              <a:lnSpc>
                <a:spcPct val="100000"/>
              </a:lnSpc>
              <a:buNone/>
            </a:pPr>
            <a:r>
              <a:rPr lang="en-US" sz="2400" dirty="0"/>
              <a:t>Introduction:  The following vocabulary is from p.126 in your textbook. </a:t>
            </a:r>
          </a:p>
          <a:p>
            <a:pPr marL="36900" indent="0" algn="l">
              <a:lnSpc>
                <a:spcPct val="100000"/>
              </a:lnSpc>
              <a:buNone/>
            </a:pPr>
            <a:r>
              <a:rPr lang="en-US" sz="2400" dirty="0"/>
              <a:t>Purpose: To review vocabulary for summarizing survey data. </a:t>
            </a:r>
          </a:p>
          <a:p>
            <a:pPr marL="36900" indent="0" algn="l">
              <a:lnSpc>
                <a:spcPct val="100000"/>
              </a:lnSpc>
              <a:buNone/>
            </a:pPr>
            <a:r>
              <a:rPr lang="en-US" sz="2400" dirty="0"/>
              <a:t>Task: Complete the activity.</a:t>
            </a:r>
          </a:p>
          <a:p>
            <a:pPr marL="36900" indent="0" algn="l">
              <a:lnSpc>
                <a:spcPct val="100000"/>
              </a:lnSpc>
              <a:buNone/>
            </a:pPr>
            <a:r>
              <a:rPr lang="en-US" sz="2400" dirty="0"/>
              <a:t>Time: 5-10 minutes</a:t>
            </a:r>
          </a:p>
          <a:p>
            <a:pPr marL="36900" indent="0" algn="l">
              <a:lnSpc>
                <a:spcPct val="100000"/>
              </a:lnSpc>
              <a:buNone/>
            </a:pPr>
            <a:r>
              <a:rPr lang="en-US" sz="2400" dirty="0"/>
              <a:t>Next: Review any incorrect answers.</a:t>
            </a:r>
          </a:p>
          <a:p>
            <a:pPr marL="36900" indent="0" algn="l">
              <a:lnSpc>
                <a:spcPct val="100000"/>
              </a:lnSpc>
              <a:buNone/>
            </a:pPr>
            <a:r>
              <a:rPr lang="en-US" sz="2400" dirty="0"/>
              <a:t>Task - Read the date in the bar graph about after-school activities of students</a:t>
            </a:r>
          </a:p>
          <a:p>
            <a:pPr marL="36900" indent="0">
              <a:lnSpc>
                <a:spcPct val="10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0930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7F71E7-862D-449B-8FEF-CBD4CE071040}"/>
              </a:ext>
            </a:extLst>
          </p:cNvPr>
          <p:cNvSpPr/>
          <p:nvPr/>
        </p:nvSpPr>
        <p:spPr>
          <a:xfrm>
            <a:off x="351692" y="606141"/>
            <a:ext cx="85250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For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most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students their favorite after school activity is spending time with friends.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Many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students chat online and talk on the phone,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while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37% watch TV, 45% play sports and 44% work after school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but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only 22% participate in school clubs.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DC1E7-F047-4840-AD36-B5CFC652F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0727">
            <a:off x="677248" y="2635901"/>
            <a:ext cx="3615631" cy="2247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1468E8-7958-431C-8A6D-33EC084F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55" y="4559177"/>
            <a:ext cx="3015007" cy="181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DB837-490C-4953-A93A-DB7D5C5E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2628900"/>
            <a:ext cx="28575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72A8F-D38B-4B3B-B0BF-84B32735A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327" y="1308296"/>
            <a:ext cx="2857500" cy="2060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EEADA-62B8-4FC8-A695-E7696E480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41944">
            <a:off x="7993119" y="3671248"/>
            <a:ext cx="3958568" cy="2577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18735-7BB2-4B7B-8930-9894B1450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420" y="5165812"/>
            <a:ext cx="2390775" cy="142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26A37-A495-499F-A94C-D3812B73CE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3674" y="182278"/>
            <a:ext cx="28479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7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0B503-7BB7-4F0D-B8C4-8477F309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65" y="2992514"/>
            <a:ext cx="10412870" cy="35176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63C437-F24B-4146-BCF2-00E5F2E9B521}"/>
              </a:ext>
            </a:extLst>
          </p:cNvPr>
          <p:cNvSpPr/>
          <p:nvPr/>
        </p:nvSpPr>
        <p:spPr>
          <a:xfrm>
            <a:off x="889565" y="347789"/>
            <a:ext cx="104128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do I know if I can believe the statistics?</a:t>
            </a:r>
          </a:p>
          <a:p>
            <a:r>
              <a:rPr lang="en-US" sz="2000" b="1" u="sng" dirty="0">
                <a:solidFill>
                  <a:srgbClr val="FF0000"/>
                </a:solidFill>
              </a:rPr>
              <a:t>Authority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Does the author or organization that provides the statistics have the qualifications, academic background, or experience to write with authority about the topic?</a:t>
            </a:r>
          </a:p>
          <a:p>
            <a:r>
              <a:rPr lang="en-US" sz="2000" b="1" u="sng" dirty="0">
                <a:solidFill>
                  <a:srgbClr val="FF0000"/>
                </a:solidFill>
              </a:rPr>
              <a:t>Bias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Is there a reason to believe that the information provided by the author/organization is designed to persuade the reader? Maybe it only presents part of the whole story?</a:t>
            </a:r>
          </a:p>
        </p:txBody>
      </p:sp>
    </p:spTree>
    <p:extLst>
      <p:ext uri="{BB962C8B-B14F-4D97-AF65-F5344CB8AC3E}">
        <p14:creationId xmlns:p14="http://schemas.microsoft.com/office/powerpoint/2010/main" val="3264315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73450C-B355-49A7-8E8D-C0A27C00C187}"/>
              </a:ext>
            </a:extLst>
          </p:cNvPr>
          <p:cNvSpPr/>
          <p:nvPr/>
        </p:nvSpPr>
        <p:spPr>
          <a:xfrm>
            <a:off x="436098" y="1404035"/>
            <a:ext cx="87360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Reading Comprehension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Introduction: The following activities are from pp 129 -131  (Homework tasks 1, 2, 3, 4, and 5) in your textbook.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Purpose: This task will help you develop your reading comprehension skills.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Task: Read the text and complete the activities.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Next: Complete the post-class activity 3.11 Week 3, Lesson 5.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Time: 10-15 minutes.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65A539-959D-49C9-84AF-F6D42E6192B5}"/>
              </a:ext>
            </a:extLst>
          </p:cNvPr>
          <p:cNvSpPr/>
          <p:nvPr/>
        </p:nvSpPr>
        <p:spPr>
          <a:xfrm>
            <a:off x="295421" y="274290"/>
            <a:ext cx="87360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oudy Old Style"/>
                <a:ea typeface="+mn-ea"/>
                <a:cs typeface="+mn-cs"/>
              </a:rPr>
              <a:t>Weeks 4 – 6 Lesson 5: In-class</a:t>
            </a:r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62EE94-2B11-4AA5-9A8D-175BB6175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224" y="1030982"/>
            <a:ext cx="3188677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92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5B99CC-13BD-42FC-82BF-9B0BD5C3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35" y="295422"/>
            <a:ext cx="10297551" cy="63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2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6F915-DD00-4590-80F8-4E721C8C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9" y="281354"/>
            <a:ext cx="11272481" cy="6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2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2B3B28-693E-4972-93EA-22FE4A6C48C4}"/>
              </a:ext>
            </a:extLst>
          </p:cNvPr>
          <p:cNvSpPr/>
          <p:nvPr/>
        </p:nvSpPr>
        <p:spPr>
          <a:xfrm>
            <a:off x="290732" y="33349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u="sng" dirty="0"/>
              <a:t>Some Questions for Thought</a:t>
            </a:r>
          </a:p>
          <a:p>
            <a:r>
              <a:rPr lang="en-US" sz="2000" dirty="0"/>
              <a:t>1. Do you think morning exercise should be compulsory for school students?  Support your opinion with at least one reason. Write 1-3 sentences. </a:t>
            </a:r>
          </a:p>
          <a:p>
            <a:r>
              <a:rPr lang="en-US" sz="2000" dirty="0"/>
              <a:t>You may use the following sentence starter:</a:t>
            </a:r>
          </a:p>
          <a:p>
            <a:endParaRPr lang="en-US" sz="2000" dirty="0"/>
          </a:p>
          <a:p>
            <a:r>
              <a:rPr lang="en-US" sz="2000" dirty="0"/>
              <a:t>Morning exercise should be compulsory because....</a:t>
            </a:r>
          </a:p>
          <a:p>
            <a:r>
              <a:rPr lang="en-US" sz="2000" dirty="0"/>
              <a:t>or</a:t>
            </a:r>
          </a:p>
          <a:p>
            <a:r>
              <a:rPr lang="en-US" sz="2000" dirty="0"/>
              <a:t>Morning exercise should not be compulsory because...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027779-39F5-4EA0-B4EA-5A0F9188C29E}"/>
              </a:ext>
            </a:extLst>
          </p:cNvPr>
          <p:cNvSpPr/>
          <p:nvPr/>
        </p:nvSpPr>
        <p:spPr>
          <a:xfrm>
            <a:off x="290732" y="366218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2. Do you believe in the saying 'healthy in body, healthy in mind'? Explain your opinion. </a:t>
            </a:r>
          </a:p>
          <a:p>
            <a:r>
              <a:rPr lang="en-US" sz="2000" dirty="0"/>
              <a:t>You may use the following sentence starter:</a:t>
            </a:r>
          </a:p>
          <a:p>
            <a:endParaRPr lang="en-US" sz="2000" dirty="0"/>
          </a:p>
          <a:p>
            <a:r>
              <a:rPr lang="en-US" sz="2000" dirty="0"/>
              <a:t>I do believe in this saying....</a:t>
            </a:r>
          </a:p>
          <a:p>
            <a:r>
              <a:rPr lang="en-US" sz="2000" dirty="0"/>
              <a:t>or</a:t>
            </a:r>
          </a:p>
          <a:p>
            <a:r>
              <a:rPr lang="en-US" sz="2000" dirty="0"/>
              <a:t>I do not believe this because...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0ED94-40E0-4C68-B4D1-26E66BA19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21" y="893686"/>
            <a:ext cx="5272747" cy="46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0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66812" y="147484"/>
            <a:ext cx="9858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CloudCampus - </a:t>
            </a:r>
          </a:p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 4, Lesson 2;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3" y="2178703"/>
            <a:ext cx="966021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80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F8CC10-69B3-4881-9264-E4F315ED06E5}"/>
              </a:ext>
            </a:extLst>
          </p:cNvPr>
          <p:cNvSpPr/>
          <p:nvPr/>
        </p:nvSpPr>
        <p:spPr>
          <a:xfrm>
            <a:off x="543950" y="643989"/>
            <a:ext cx="11104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3. Do you like to watch the Olympic Games on television? Why/why not?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6C44D8-2BA5-40A5-9770-ACB9597021A1}"/>
              </a:ext>
            </a:extLst>
          </p:cNvPr>
          <p:cNvSpPr/>
          <p:nvPr/>
        </p:nvSpPr>
        <p:spPr>
          <a:xfrm>
            <a:off x="543950" y="1044099"/>
            <a:ext cx="111040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4. Do you think it is a good thing for a country to host the Olympic Games? Why/ why not? </a:t>
            </a:r>
          </a:p>
          <a:p>
            <a:r>
              <a:rPr lang="en-US" sz="2000" dirty="0"/>
              <a:t>5. Do you remember the Beijing Olympic Games of 2008? What is your opinion of that event? </a:t>
            </a:r>
          </a:p>
          <a:p>
            <a:r>
              <a:rPr lang="en-US" sz="2000" dirty="0"/>
              <a:t>6. Did you watch the Paralympics? Why/ why not? </a:t>
            </a:r>
          </a:p>
          <a:p>
            <a:r>
              <a:rPr lang="en-US" sz="2000" dirty="0"/>
              <a:t>7. Do you think that sportsmen and sportswomen are good role models for young people? Why/why not?</a:t>
            </a:r>
          </a:p>
          <a:p>
            <a:r>
              <a:rPr lang="en-US" sz="2000" dirty="0"/>
              <a:t>8. Do you think that Olympic athletes who have been found guilty of doping (drug use) in the past should be banned from all future Olympic Games? Why/ why not?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823B8-8972-492A-A13E-444113C2E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54" y="3123029"/>
            <a:ext cx="6587414" cy="33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7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135E-4FD7-47A0-87E5-84DC75A77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1354"/>
            <a:ext cx="10353762" cy="970671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Weeks 4 - 6 Lesson 5 Post-Class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00C2F-88BF-4D6C-A50E-4CFECA77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505243"/>
            <a:ext cx="11240086" cy="493775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dirty="0"/>
              <a:t>Writing - This is an opportunity for you to practice writing your opinion. To practice writing an opinion that is expressed and explained clearly. Write a paragraph (80-100 words) giving your opinion on one of the following topics: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>
                <a:solidFill>
                  <a:srgbClr val="00B0F0"/>
                </a:solidFill>
              </a:rPr>
              <a:t>Do you think sportsmen and sportswomen are good role models for young people? Why or why not?</a:t>
            </a:r>
          </a:p>
          <a:p>
            <a:pPr marL="36900" indent="0">
              <a:buNone/>
            </a:pPr>
            <a:r>
              <a:rPr lang="en-US" dirty="0">
                <a:solidFill>
                  <a:srgbClr val="00B0F0"/>
                </a:solidFill>
              </a:rPr>
              <a:t>Do you think early morning exercise should be compulsory for school students? Why or why not?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Time: 15-20 minutes</a:t>
            </a:r>
          </a:p>
          <a:p>
            <a:pPr marL="36900" indent="0">
              <a:buNone/>
            </a:pPr>
            <a:r>
              <a:rPr lang="en-US" dirty="0"/>
              <a:t>Next: Post your paragraph to this discussion. </a:t>
            </a:r>
          </a:p>
        </p:txBody>
      </p:sp>
    </p:spTree>
    <p:extLst>
      <p:ext uri="{BB962C8B-B14F-4D97-AF65-F5344CB8AC3E}">
        <p14:creationId xmlns:p14="http://schemas.microsoft.com/office/powerpoint/2010/main" val="3971005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5465A-2058-4E72-84CB-30C9F740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945" y="562709"/>
            <a:ext cx="6358597" cy="55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07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310" y="147484"/>
            <a:ext cx="11739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CloudCampus</a:t>
            </a:r>
          </a:p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4.4 Week 4, Lesson 2; Pre-class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89043" y="2517058"/>
            <a:ext cx="9621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>
              <a:buNone/>
            </a:pPr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Grammar</a:t>
            </a:r>
          </a:p>
          <a:p>
            <a:pPr marL="36900" indent="0">
              <a:buNone/>
            </a:pPr>
            <a:endParaRPr lang="en-US" sz="2400" b="1" dirty="0">
              <a:solidFill>
                <a:srgbClr val="FF0000"/>
              </a:solidFill>
              <a:highlight>
                <a:srgbClr val="C0C0C0"/>
              </a:highlight>
            </a:endParaRP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Introduction: Do you know how to use prepositional idioms?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Purpose: To practice using prepositional idioms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Task: Read the explanation and examples, then answer the questions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Time: 5 – 10 minutes</a:t>
            </a:r>
          </a:p>
          <a:p>
            <a:pPr marL="36900"/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Next: Revise any of the phrases you are not familiar with</a:t>
            </a:r>
          </a:p>
        </p:txBody>
      </p:sp>
    </p:spTree>
    <p:extLst>
      <p:ext uri="{BB962C8B-B14F-4D97-AF65-F5344CB8AC3E}">
        <p14:creationId xmlns:p14="http://schemas.microsoft.com/office/powerpoint/2010/main" val="353963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3513" y="2517058"/>
            <a:ext cx="96210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>
              <a:buNone/>
            </a:pPr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Prepositional idioms combine prepositions with verbs, nouns, or phrases to create idiomatic expressions. These expressions can be divided into two categories: idioms that start with prepositions and idioms that end with prepositions.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310" y="147484"/>
            <a:ext cx="11739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CloudCampus</a:t>
            </a:r>
          </a:p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4.4 Week 4, Lesson 2; Pre-class</a:t>
            </a:r>
          </a:p>
        </p:txBody>
      </p:sp>
    </p:spTree>
    <p:extLst>
      <p:ext uri="{BB962C8B-B14F-4D97-AF65-F5344CB8AC3E}">
        <p14:creationId xmlns:p14="http://schemas.microsoft.com/office/powerpoint/2010/main" val="334661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93" y="2124075"/>
            <a:ext cx="9429750" cy="4422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310" y="147484"/>
            <a:ext cx="11739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CloudCampus</a:t>
            </a:r>
          </a:p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4.4 Week 4, Lesson 2; Pre-class</a:t>
            </a:r>
          </a:p>
        </p:txBody>
      </p:sp>
    </p:spTree>
    <p:extLst>
      <p:ext uri="{BB962C8B-B14F-4D97-AF65-F5344CB8AC3E}">
        <p14:creationId xmlns:p14="http://schemas.microsoft.com/office/powerpoint/2010/main" val="307016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38AFB5-C0F5-4D42-8050-A9708701BDF1}"/>
              </a:ext>
            </a:extLst>
          </p:cNvPr>
          <p:cNvSpPr/>
          <p:nvPr/>
        </p:nvSpPr>
        <p:spPr>
          <a:xfrm>
            <a:off x="2793944" y="236486"/>
            <a:ext cx="754886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2040204020203" pitchFamily="34" charset="0"/>
                <a:cs typeface="Biome" panose="020B0502040204020203" pitchFamily="34" charset="0"/>
              </a:rPr>
              <a:t>More Idioms that Begin </a:t>
            </a:r>
          </a:p>
          <a:p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2040204020203" pitchFamily="34" charset="0"/>
                <a:cs typeface="Biome" panose="020B0502040204020203" pitchFamily="34" charset="0"/>
              </a:rPr>
              <a:t>with Prepositions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8AA26D-7F81-4F51-8820-C74D0A4570FC}"/>
              </a:ext>
            </a:extLst>
          </p:cNvPr>
          <p:cNvSpPr/>
          <p:nvPr/>
        </p:nvSpPr>
        <p:spPr>
          <a:xfrm>
            <a:off x="1232452" y="2360540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At</a:t>
            </a:r>
            <a:r>
              <a:rPr lang="en-US" sz="2400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at any rate: whatever happens or is happening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at one's disposal: available for one's use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at fault: causing a problem or accident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at first: in the beginning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at last: finally, after some delay (connotes a feeling of exhaustion after a long period of waiting)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at a loss: unsure of what to do or say; speechless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0DBAE1-2268-4A39-BBD8-B7BC305354C5}"/>
              </a:ext>
            </a:extLst>
          </p:cNvPr>
          <p:cNvSpPr/>
          <p:nvPr/>
        </p:nvSpPr>
        <p:spPr>
          <a:xfrm>
            <a:off x="7699514" y="2360540"/>
            <a:ext cx="38961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Behind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behind the scenes: influencing events secretly; unseen </a:t>
            </a:r>
          </a:p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Beside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beside the point: irrelevant </a:t>
            </a:r>
          </a:p>
        </p:txBody>
      </p:sp>
    </p:spTree>
    <p:extLst>
      <p:ext uri="{BB962C8B-B14F-4D97-AF65-F5344CB8AC3E}">
        <p14:creationId xmlns:p14="http://schemas.microsoft.com/office/powerpoint/2010/main" val="274643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D0E2DB-80A7-4AC9-97AF-814780230A99}"/>
              </a:ext>
            </a:extLst>
          </p:cNvPr>
          <p:cNvSpPr/>
          <p:nvPr/>
        </p:nvSpPr>
        <p:spPr>
          <a:xfrm>
            <a:off x="1497495" y="214773"/>
            <a:ext cx="3843132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By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by accident: not on purpose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by all means: by any possible method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by hand: without the use of machinery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by heart: from memory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by mistake: accidentally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by oneself: alone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by the way: incidentally (used to introduce a new, unrelated topic)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31F29-1979-4B26-B926-9AC4538AF828}"/>
              </a:ext>
            </a:extLst>
          </p:cNvPr>
          <p:cNvSpPr/>
          <p:nvPr/>
        </p:nvSpPr>
        <p:spPr>
          <a:xfrm>
            <a:off x="5380383" y="214773"/>
            <a:ext cx="6096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For</a:t>
            </a:r>
            <a:r>
              <a:rPr lang="en-US" sz="2000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for good: permanently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for a living: as a profession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for one thing: because of one reason (out of several)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for sale: intended to be sold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for sure: definitely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for now/ for the time being: until some other arrangement/decision is made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for a while: for a period of time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From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from scratch: from raw ingredients/materials; without anything pre-made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from time to time: occasionally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4D569-0495-4E9B-B9ED-B0BFE46C549E}"/>
              </a:ext>
            </a:extLst>
          </p:cNvPr>
          <p:cNvSpPr/>
          <p:nvPr/>
        </p:nvSpPr>
        <p:spPr>
          <a:xfrm>
            <a:off x="1497495" y="4369757"/>
            <a:ext cx="98728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Of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of course: certainly; as one would expect; as everyone knows </a:t>
            </a:r>
          </a:p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Off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off and on: (describes a situation that exists at sometimes, but not others, over a period of time) </a:t>
            </a:r>
          </a:p>
        </p:txBody>
      </p:sp>
    </p:spTree>
    <p:extLst>
      <p:ext uri="{BB962C8B-B14F-4D97-AF65-F5344CB8AC3E}">
        <p14:creationId xmlns:p14="http://schemas.microsoft.com/office/powerpoint/2010/main" val="107122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D4EA6-9C67-4960-A12D-BD605B8EDA90}"/>
              </a:ext>
            </a:extLst>
          </p:cNvPr>
          <p:cNvSpPr/>
          <p:nvPr/>
        </p:nvSpPr>
        <p:spPr>
          <a:xfrm>
            <a:off x="1497495" y="0"/>
            <a:ext cx="974034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In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advance: before something begins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any case: whatever happens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charge: in command; responsible for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common: shared by two or more people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danger: likely to be harmed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a daze: unable to think clearly; confused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debt: owing money 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demand: wanted by many people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the end: after everything is finished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fact: in reality; really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a hurry: doing something quickly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the long run: in the end; eventually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a minute/moment/second: soon; quickly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no time: very soon; very quickly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season: (fruit or vegetables) ripe and available for sale at that time of year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trouble: blamed for doing something wrong; in a difficult situation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Biome" panose="020B0503030204020804" pitchFamily="34" charset="0"/>
                <a:cs typeface="Biome" panose="020B0503030204020804" pitchFamily="34" charset="0"/>
              </a:rPr>
              <a:t>in the wrong: responsible for an error; guilty </a:t>
            </a:r>
          </a:p>
        </p:txBody>
      </p:sp>
    </p:spTree>
    <p:extLst>
      <p:ext uri="{BB962C8B-B14F-4D97-AF65-F5344CB8AC3E}">
        <p14:creationId xmlns:p14="http://schemas.microsoft.com/office/powerpoint/2010/main" val="21556499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2332</Words>
  <Application>Microsoft Office PowerPoint</Application>
  <PresentationFormat>Widescreen</PresentationFormat>
  <Paragraphs>237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Biome</vt:lpstr>
      <vt:lpstr>Goudy Old Style</vt:lpstr>
      <vt:lpstr>Tw Cen MT</vt:lpstr>
      <vt:lpstr>Wingdings 2</vt:lpstr>
      <vt:lpstr>Circuit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Weeks 4 - 6 Lesson 3 Pre-Class</vt:lpstr>
      <vt:lpstr>Weeks 4 - 6 Lesson 3 Pre-Class</vt:lpstr>
      <vt:lpstr>PowerPoint Presentation</vt:lpstr>
      <vt:lpstr>PowerPoint Presentation</vt:lpstr>
      <vt:lpstr>PowerPoint Presentation</vt:lpstr>
      <vt:lpstr>3. Summarize the results of the in-class survey on sport and leisure, that you have done with your teacher. </vt:lpstr>
      <vt:lpstr>Weeks 4 - 6 Lesson 3 Post-Class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Weeks 4 - 6 Lesson 5 Post-Class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 Johnson</dc:creator>
  <cp:lastModifiedBy>EB Johnson</cp:lastModifiedBy>
  <cp:revision>1</cp:revision>
  <dcterms:created xsi:type="dcterms:W3CDTF">2020-03-15T12:13:21Z</dcterms:created>
  <dcterms:modified xsi:type="dcterms:W3CDTF">2020-03-15T12:14:05Z</dcterms:modified>
</cp:coreProperties>
</file>